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16"/>
  </p:notesMasterIdLst>
  <p:sldIdLst>
    <p:sldId id="256" r:id="rId3"/>
    <p:sldId id="257" r:id="rId4"/>
    <p:sldId id="276" r:id="rId5"/>
    <p:sldId id="258" r:id="rId6"/>
    <p:sldId id="267" r:id="rId7"/>
    <p:sldId id="268" r:id="rId8"/>
    <p:sldId id="269" r:id="rId9"/>
    <p:sldId id="270" r:id="rId10"/>
    <p:sldId id="271" r:id="rId11"/>
    <p:sldId id="272" r:id="rId12"/>
    <p:sldId id="273" r:id="rId13"/>
    <p:sldId id="275" r:id="rId14"/>
    <p:sldId id="27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41"/>
    <p:restoredTop sz="73907"/>
  </p:normalViewPr>
  <p:slideViewPr>
    <p:cSldViewPr snapToGrid="0" snapToObjects="1">
      <p:cViewPr>
        <p:scale>
          <a:sx n="89" d="100"/>
          <a:sy n="89" d="100"/>
        </p:scale>
        <p:origin x="3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2.jpeg>
</file>

<file path=ppt/media/image3.png>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9" name="PlaceHolder 1"/>
          <p:cNvSpPr>
            <a:spLocks noGrp="1"/>
          </p:cNvSpPr>
          <p:nvPr>
            <p:ph type="body"/>
          </p:nvPr>
        </p:nvSpPr>
        <p:spPr>
          <a:xfrm>
            <a:off x="777240" y="4777560"/>
            <a:ext cx="6217560" cy="4525920"/>
          </a:xfrm>
          <a:prstGeom prst="rect">
            <a:avLst/>
          </a:prstGeom>
        </p:spPr>
        <p:txBody>
          <a:bodyPr lIns="0" tIns="0" rIns="0" bIns="0"/>
          <a:lstStyle/>
          <a:p>
            <a:r>
              <a:rPr lang="en-US" sz="2000" b="0" strike="noStrike" spc="-1">
                <a:solidFill>
                  <a:srgbClr val="000000"/>
                </a:solidFill>
                <a:uFill>
                  <a:solidFill>
                    <a:srgbClr val="FFFFFF"/>
                  </a:solidFill>
                </a:uFill>
                <a:latin typeface="Arial"/>
              </a:rPr>
              <a:t>Click to edit the notes format</a:t>
            </a:r>
          </a:p>
        </p:txBody>
      </p:sp>
      <p:sp>
        <p:nvSpPr>
          <p:cNvPr id="80" name="PlaceHolder 2"/>
          <p:cNvSpPr>
            <a:spLocks noGrp="1"/>
          </p:cNvSpPr>
          <p:nvPr>
            <p:ph type="hdr"/>
          </p:nvPr>
        </p:nvSpPr>
        <p:spPr>
          <a:xfrm>
            <a:off x="0" y="0"/>
            <a:ext cx="3372840" cy="502560"/>
          </a:xfrm>
          <a:prstGeom prst="rect">
            <a:avLst/>
          </a:prstGeom>
        </p:spPr>
        <p:txBody>
          <a:bodyPr lIns="0" tIns="0" rIns="0" bIns="0"/>
          <a:lstStyle/>
          <a:p>
            <a:r>
              <a:rPr lang="en-US" sz="1400" b="0" strike="noStrike" spc="-1">
                <a:solidFill>
                  <a:srgbClr val="000000"/>
                </a:solidFill>
                <a:uFill>
                  <a:solidFill>
                    <a:srgbClr val="FFFFFF"/>
                  </a:solidFill>
                </a:uFill>
                <a:latin typeface="Times New Roman"/>
              </a:rPr>
              <a:t> </a:t>
            </a:r>
          </a:p>
        </p:txBody>
      </p:sp>
      <p:sp>
        <p:nvSpPr>
          <p:cNvPr id="81" name="PlaceHolder 3"/>
          <p:cNvSpPr>
            <a:spLocks noGrp="1"/>
          </p:cNvSpPr>
          <p:nvPr>
            <p:ph type="dt"/>
          </p:nvPr>
        </p:nvSpPr>
        <p:spPr>
          <a:xfrm>
            <a:off x="4399200" y="0"/>
            <a:ext cx="3372840" cy="502560"/>
          </a:xfrm>
          <a:prstGeom prst="rect">
            <a:avLst/>
          </a:prstGeom>
        </p:spPr>
        <p:txBody>
          <a:bodyPr lIns="0" tIns="0" rIns="0" bIns="0"/>
          <a:lstStyle/>
          <a:p>
            <a:pPr algn="r"/>
            <a:r>
              <a:rPr lang="en-US" sz="1400" b="0" strike="noStrike" spc="-1">
                <a:solidFill>
                  <a:srgbClr val="000000"/>
                </a:solidFill>
                <a:uFill>
                  <a:solidFill>
                    <a:srgbClr val="FFFFFF"/>
                  </a:solidFill>
                </a:uFill>
                <a:latin typeface="Times New Roman"/>
              </a:rPr>
              <a:t> </a:t>
            </a:r>
          </a:p>
        </p:txBody>
      </p:sp>
      <p:sp>
        <p:nvSpPr>
          <p:cNvPr id="82" name="PlaceHolder 4"/>
          <p:cNvSpPr>
            <a:spLocks noGrp="1"/>
          </p:cNvSpPr>
          <p:nvPr>
            <p:ph type="ftr"/>
          </p:nvPr>
        </p:nvSpPr>
        <p:spPr>
          <a:xfrm>
            <a:off x="0" y="9555480"/>
            <a:ext cx="3372840" cy="502560"/>
          </a:xfrm>
          <a:prstGeom prst="rect">
            <a:avLst/>
          </a:prstGeom>
        </p:spPr>
        <p:txBody>
          <a:bodyPr lIns="0" tIns="0" rIns="0" bIns="0" anchor="b"/>
          <a:lstStyle/>
          <a:p>
            <a:r>
              <a:rPr lang="en-US" sz="1400" b="0" strike="noStrike" spc="-1">
                <a:solidFill>
                  <a:srgbClr val="000000"/>
                </a:solidFill>
                <a:uFill>
                  <a:solidFill>
                    <a:srgbClr val="FFFFFF"/>
                  </a:solidFill>
                </a:uFill>
                <a:latin typeface="Times New Roman"/>
              </a:rPr>
              <a:t> </a:t>
            </a:r>
          </a:p>
        </p:txBody>
      </p:sp>
      <p:sp>
        <p:nvSpPr>
          <p:cNvPr id="83" name="PlaceHolder 5"/>
          <p:cNvSpPr>
            <a:spLocks noGrp="1"/>
          </p:cNvSpPr>
          <p:nvPr>
            <p:ph type="sldNum"/>
          </p:nvPr>
        </p:nvSpPr>
        <p:spPr>
          <a:xfrm>
            <a:off x="4399200" y="9555480"/>
            <a:ext cx="3372840" cy="502560"/>
          </a:xfrm>
          <a:prstGeom prst="rect">
            <a:avLst/>
          </a:prstGeom>
        </p:spPr>
        <p:txBody>
          <a:bodyPr lIns="0" tIns="0" rIns="0" bIns="0" anchor="b"/>
          <a:lstStyle/>
          <a:p>
            <a:pPr algn="r"/>
            <a:fld id="{C8E89F27-B0BD-4D12-915E-DCEA79CBC18A}" type="slidenum">
              <a:rPr lang="en-US" sz="1400" b="0" strike="noStrike" spc="-1">
                <a:solidFill>
                  <a:srgbClr val="000000"/>
                </a:solidFill>
                <a:uFill>
                  <a:solidFill>
                    <a:srgbClr val="FFFFFF"/>
                  </a:solidFill>
                </a:uFill>
                <a:latin typeface="Times New Roman"/>
              </a:rPr>
              <a:t>‹#›</a:t>
            </a:fld>
            <a:endParaRPr lang="en-US" sz="1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PlaceHolder 1"/>
          <p:cNvSpPr>
            <a:spLocks noGrp="1"/>
          </p:cNvSpPr>
          <p:nvPr>
            <p:ph type="body"/>
          </p:nvPr>
        </p:nvSpPr>
        <p:spPr>
          <a:xfrm>
            <a:off x="685800" y="4343400"/>
            <a:ext cx="5485680" cy="4114080"/>
          </a:xfrm>
          <a:prstGeom prst="rect">
            <a:avLst/>
          </a:prstGeom>
        </p:spPr>
        <p:txBody>
          <a:bodyPr lIns="0" tIns="0" rIns="0" bIns="0"/>
          <a:lstStyle/>
          <a:p>
            <a:endParaRPr lang="en-US" sz="2000" b="0" strike="noStrike" spc="-1">
              <a:solidFill>
                <a:srgbClr val="000000"/>
              </a:solidFill>
              <a:uFill>
                <a:solidFill>
                  <a:srgbClr val="FFFFFF"/>
                </a:solidFill>
              </a:uFill>
              <a:latin typeface="Arial"/>
            </a:endParaRPr>
          </a:p>
        </p:txBody>
      </p:sp>
      <p:sp>
        <p:nvSpPr>
          <p:cNvPr id="113" name="CustomShape 2"/>
          <p:cNvSpPr/>
          <p:nvPr/>
        </p:nvSpPr>
        <p:spPr>
          <a:xfrm>
            <a:off x="3884760" y="8685360"/>
            <a:ext cx="2971080" cy="456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b"/>
          <a:lstStyle/>
          <a:p>
            <a:pPr algn="r">
              <a:lnSpc>
                <a:spcPct val="100000"/>
              </a:lnSpc>
            </a:pPr>
            <a:fld id="{6C86B9DD-A8A2-45B5-A9C9-527DFD526E72}" type="slidenum">
              <a:rPr lang="en-US" sz="1200" b="0" strike="noStrike" spc="-1">
                <a:solidFill>
                  <a:srgbClr val="000000"/>
                </a:solidFill>
                <a:uFill>
                  <a:solidFill>
                    <a:srgbClr val="FFFFFF"/>
                  </a:solidFill>
                </a:uFill>
                <a:latin typeface="+mn-lt"/>
                <a:ea typeface="+mn-ea"/>
              </a:rPr>
              <a:t>1</a:t>
            </a:fld>
            <a:endParaRPr lang="en-US" sz="1200" b="0" strike="noStrike" spc="-1">
              <a:solidFill>
                <a:srgbClr val="000000"/>
              </a:solidFill>
              <a:uFill>
                <a:solidFill>
                  <a:srgbClr val="FFFFFF"/>
                </a:solidFill>
              </a:uFill>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2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0"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1" name="PlaceHolder 5"/>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6" name="PlaceHolder 5"/>
          <p:cNvSpPr>
            <a:spLocks noGrp="1"/>
          </p:cNvSpPr>
          <p:nvPr>
            <p:ph type="body"/>
          </p:nvPr>
        </p:nvSpPr>
        <p:spPr>
          <a:xfrm>
            <a:off x="802980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38" name="PlaceHolder 7"/>
          <p:cNvSpPr>
            <a:spLocks noGrp="1"/>
          </p:cNvSpPr>
          <p:nvPr>
            <p:ph type="body"/>
          </p:nvPr>
        </p:nvSpPr>
        <p:spPr>
          <a:xfrm>
            <a:off x="60948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3"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4"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4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1" name="PlaceHolder 1"/>
          <p:cNvSpPr>
            <a:spLocks noGrp="1"/>
          </p:cNvSpPr>
          <p:nvPr>
            <p:ph type="subTitle"/>
          </p:nvPr>
        </p:nvSpPr>
        <p:spPr>
          <a:xfrm>
            <a:off x="609480" y="273600"/>
            <a:ext cx="10972440" cy="530784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54" name="PlaceHolder 3"/>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55" name="PlaceHolder 4"/>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5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5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6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6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6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6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0"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1" name="PlaceHolder 5"/>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6" name="PlaceHolder 5"/>
          <p:cNvSpPr>
            <a:spLocks noGrp="1"/>
          </p:cNvSpPr>
          <p:nvPr>
            <p:ph type="body"/>
          </p:nvPr>
        </p:nvSpPr>
        <p:spPr>
          <a:xfrm>
            <a:off x="802980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78" name="PlaceHolder 7"/>
          <p:cNvSpPr>
            <a:spLocks noGrp="1"/>
          </p:cNvSpPr>
          <p:nvPr>
            <p:ph type="body"/>
          </p:nvPr>
        </p:nvSpPr>
        <p:spPr>
          <a:xfrm>
            <a:off x="609480" y="3682080"/>
            <a:ext cx="35330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4" name="PlaceHolder 3"/>
          <p:cNvSpPr>
            <a:spLocks noGrp="1"/>
          </p:cNvSpPr>
          <p:nvPr>
            <p:ph type="body"/>
          </p:nvPr>
        </p:nvSpPr>
        <p:spPr>
          <a:xfrm>
            <a:off x="60948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5" name="PlaceHolder 4"/>
          <p:cNvSpPr>
            <a:spLocks noGrp="1"/>
          </p:cNvSpPr>
          <p:nvPr>
            <p:ph type="body"/>
          </p:nvPr>
        </p:nvSpPr>
        <p:spPr>
          <a:xfrm>
            <a:off x="623196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1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2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
        <p:nvSpPr>
          <p:cNvPr id="2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 name="Picture 4"/>
          <p:cNvPicPr/>
          <p:nvPr/>
        </p:nvPicPr>
        <p:blipFill>
          <a:blip r:embed="rId14"/>
          <a:stretch/>
        </p:blipFill>
        <p:spPr>
          <a:xfrm>
            <a:off x="0" y="0"/>
            <a:ext cx="12191400" cy="5286240"/>
          </a:xfrm>
          <a:prstGeom prst="rect">
            <a:avLst/>
          </a:prstGeom>
          <a:ln>
            <a:noFill/>
          </a:ln>
        </p:spPr>
      </p:pic>
      <p:sp>
        <p:nvSpPr>
          <p:cNvPr id="4" name="PlaceHolder 1"/>
          <p:cNvSpPr>
            <a:spLocks noGrp="1"/>
          </p:cNvSpPr>
          <p:nvPr>
            <p:ph type="title"/>
          </p:nvPr>
        </p:nvSpPr>
        <p:spPr>
          <a:xfrm>
            <a:off x="609480" y="273600"/>
            <a:ext cx="10972440" cy="1144800"/>
          </a:xfrm>
          <a:prstGeom prst="rect">
            <a:avLst/>
          </a:prstGeom>
        </p:spPr>
        <p:txBody>
          <a:bodyPr lIns="0" tIns="0" rIns="0" bIns="0" anchor="ctr"/>
          <a:lstStyle/>
          <a:p>
            <a:pPr algn="ctr"/>
            <a:r>
              <a:rPr lang="en-US" sz="4400" b="0" strike="noStrike" spc="-1">
                <a:solidFill>
                  <a:srgbClr val="000000"/>
                </a:solidFill>
                <a:uFill>
                  <a:solidFill>
                    <a:srgbClr val="FFFFFF"/>
                  </a:solidFill>
                </a:uFill>
                <a:latin typeface="Arial"/>
              </a:rPr>
              <a:t>Click to edit the title text format</a:t>
            </a:r>
          </a:p>
        </p:txBody>
      </p:sp>
      <p:sp>
        <p:nvSpPr>
          <p:cNvPr id="2" name="PlaceHolder 2"/>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39" name="Picture 6"/>
          <p:cNvPicPr/>
          <p:nvPr/>
        </p:nvPicPr>
        <p:blipFill>
          <a:blip r:embed="rId14"/>
          <a:stretch/>
        </p:blipFill>
        <p:spPr>
          <a:xfrm rot="5400000">
            <a:off x="-3123000" y="3123720"/>
            <a:ext cx="6857280" cy="608760"/>
          </a:xfrm>
          <a:prstGeom prst="rect">
            <a:avLst/>
          </a:prstGeom>
          <a:ln w="19080">
            <a:solidFill>
              <a:srgbClr val="9D1924"/>
            </a:solidFill>
            <a:round/>
          </a:ln>
        </p:spPr>
      </p:pic>
      <p:sp>
        <p:nvSpPr>
          <p:cNvPr id="40" name="Line 1"/>
          <p:cNvSpPr/>
          <p:nvPr/>
        </p:nvSpPr>
        <p:spPr>
          <a:xfrm>
            <a:off x="609480" y="1174320"/>
            <a:ext cx="11582280" cy="360"/>
          </a:xfrm>
          <a:prstGeom prst="line">
            <a:avLst/>
          </a:prstGeom>
          <a:ln w="38160">
            <a:solidFill>
              <a:srgbClr val="9D1924"/>
            </a:solidFill>
            <a:round/>
          </a:ln>
        </p:spPr>
        <p:style>
          <a:lnRef idx="2">
            <a:schemeClr val="accent1"/>
          </a:lnRef>
          <a:fillRef idx="0">
            <a:schemeClr val="accent1"/>
          </a:fillRef>
          <a:effectRef idx="1">
            <a:schemeClr val="accent1"/>
          </a:effectRef>
          <a:fontRef idx="minor"/>
        </p:style>
      </p:sp>
      <p:sp>
        <p:nvSpPr>
          <p:cNvPr id="41" name="PlaceHolder 2"/>
          <p:cNvSpPr>
            <a:spLocks noGrp="1"/>
          </p:cNvSpPr>
          <p:nvPr>
            <p:ph type="title"/>
          </p:nvPr>
        </p:nvSpPr>
        <p:spPr>
          <a:xfrm>
            <a:off x="609480" y="273600"/>
            <a:ext cx="10972440" cy="1144800"/>
          </a:xfrm>
          <a:prstGeom prst="rect">
            <a:avLst/>
          </a:prstGeom>
        </p:spPr>
        <p:txBody>
          <a:bodyPr lIns="0" tIns="0" rIns="0" bIns="0" anchor="ctr"/>
          <a:lstStyle/>
          <a:p>
            <a:pPr algn="ctr"/>
            <a:r>
              <a:rPr lang="en-US" sz="4400" b="0" strike="noStrike" spc="-1">
                <a:solidFill>
                  <a:srgbClr val="000000"/>
                </a:solidFill>
                <a:uFill>
                  <a:solidFill>
                    <a:srgbClr val="FFFFFF"/>
                  </a:solidFill>
                </a:uFill>
                <a:latin typeface="Arial"/>
              </a:rPr>
              <a:t>Click to edit the title text format</a:t>
            </a:r>
          </a:p>
        </p:txBody>
      </p:sp>
      <p:sp>
        <p:nvSpPr>
          <p:cNvPr id="42" name="PlaceHolder 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spcBef>
                <a:spcPts val="850"/>
              </a:spcBef>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spcBef>
                <a:spcPts val="567"/>
              </a:spcBef>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mailto:ACE-MALI-ADMIN-L@LIST.NIH.GOV" TargetMode="External"/><Relationship Id="rId2" Type="http://schemas.openxmlformats.org/officeDocument/2006/relationships/hyperlink" Target="mailto:ace@icermali.org" TargetMode="Externa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674640" y="5398200"/>
            <a:ext cx="10939680" cy="1225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gn="ctr">
              <a:lnSpc>
                <a:spcPct val="100000"/>
              </a:lnSpc>
              <a:spcBef>
                <a:spcPts val="641"/>
              </a:spcBef>
            </a:pPr>
            <a:r>
              <a:rPr lang="en-US" sz="3200" b="1" strike="noStrike" spc="-1">
                <a:solidFill>
                  <a:srgbClr val="8B8B8B"/>
                </a:solidFill>
                <a:uFill>
                  <a:solidFill>
                    <a:srgbClr val="FFFFFF"/>
                  </a:solidFill>
                </a:uFill>
                <a:latin typeface="Arial"/>
              </a:rPr>
              <a:t>WEB COMPUTATIONAL BIOLOGY TRAINING</a:t>
            </a:r>
            <a:endParaRPr lang="en-US" sz="3200" b="0" strike="noStrike" spc="-1">
              <a:solidFill>
                <a:srgbClr val="000000"/>
              </a:solidFill>
              <a:uFill>
                <a:solidFill>
                  <a:srgbClr val="FFFFFF"/>
                </a:solidFill>
              </a:uFill>
              <a:latin typeface="Arial"/>
            </a:endParaRPr>
          </a:p>
        </p:txBody>
      </p:sp>
      <p:sp>
        <p:nvSpPr>
          <p:cNvPr id="85" name="CustomShape 2"/>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E7802CB1-AD2E-47E7-9AC5-FFBD2647E5AF}" type="slidenum">
              <a:rPr lang="en-US" sz="1200" b="0" strike="noStrike" spc="-1">
                <a:solidFill>
                  <a:srgbClr val="8B8B8B"/>
                </a:solidFill>
                <a:uFill>
                  <a:solidFill>
                    <a:srgbClr val="FFFFFF"/>
                  </a:solidFill>
                </a:uFill>
                <a:latin typeface="Calibri"/>
              </a:rPr>
              <a:t>1</a:t>
            </a:fld>
            <a:endParaRPr lang="en-US" sz="1200" b="0" strike="noStrike" spc="-1">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825480" y="190080"/>
            <a:ext cx="10756080" cy="846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4000" dirty="0"/>
              <a:t>Seventh rule</a:t>
            </a:r>
          </a:p>
        </p:txBody>
      </p:sp>
      <p:sp>
        <p:nvSpPr>
          <p:cNvPr id="93" name="CustomShape 3"/>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E874BCE-E543-463E-BDD6-C0D312182BF5}" type="slidenum">
              <a:rPr lang="en-US" sz="1200" b="0" strike="noStrike" spc="-1">
                <a:solidFill>
                  <a:srgbClr val="8B8B8B"/>
                </a:solidFill>
                <a:uFill>
                  <a:solidFill>
                    <a:srgbClr val="FFFFFF"/>
                  </a:solidFill>
                </a:uFill>
                <a:latin typeface="Calibri"/>
              </a:rPr>
              <a:t>10</a:t>
            </a:fld>
            <a:endParaRPr lang="en-US" sz="1200" b="0" strike="noStrike" spc="-1">
              <a:solidFill>
                <a:srgbClr val="000000"/>
              </a:solidFill>
              <a:uFill>
                <a:solidFill>
                  <a:srgbClr val="FFFFFF"/>
                </a:solidFill>
              </a:uFill>
              <a:latin typeface="Arial"/>
            </a:endParaRPr>
          </a:p>
        </p:txBody>
      </p:sp>
      <p:sp>
        <p:nvSpPr>
          <p:cNvPr id="98" name="CustomShape 7"/>
          <p:cNvSpPr/>
          <p:nvPr/>
        </p:nvSpPr>
        <p:spPr>
          <a:xfrm>
            <a:off x="1096942" y="1419413"/>
            <a:ext cx="10590233" cy="479565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dirty="0"/>
              <a:t>7. Develop good habits early on</a:t>
            </a:r>
          </a:p>
          <a:p>
            <a:endParaRPr lang="en-US" sz="2400" dirty="0"/>
          </a:p>
          <a:p>
            <a:r>
              <a:rPr lang="en-US" sz="2400" dirty="0"/>
              <a:t>Computational research is research, so use your best practices. This includes maintaining a computational lab notebook and documenting your code. </a:t>
            </a:r>
          </a:p>
          <a:p>
            <a:endParaRPr lang="en-US" sz="2000" dirty="0"/>
          </a:p>
          <a:p>
            <a:r>
              <a:rPr lang="en-US" sz="2000" dirty="0"/>
              <a:t>Include input (raw data) and output (results). </a:t>
            </a:r>
          </a:p>
          <a:p>
            <a:r>
              <a:rPr lang="en-US" sz="2000" dirty="0"/>
              <a:t>Figures and interpretation can be included if that’s how you organize your lab notebook. </a:t>
            </a:r>
          </a:p>
          <a:p>
            <a:r>
              <a:rPr lang="en-US" sz="2000" dirty="0"/>
              <a:t>Develop computational “place habits” (file-saving strategies). </a:t>
            </a:r>
          </a:p>
          <a:p>
            <a:r>
              <a:rPr lang="en-US" sz="2000" dirty="0"/>
              <a:t>Each time you run a script, you should note any modifications that are made.</a:t>
            </a:r>
          </a:p>
        </p:txBody>
      </p:sp>
    </p:spTree>
    <p:extLst>
      <p:ext uri="{BB962C8B-B14F-4D97-AF65-F5344CB8AC3E}">
        <p14:creationId xmlns:p14="http://schemas.microsoft.com/office/powerpoint/2010/main" val="1630042425"/>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825480" y="190080"/>
            <a:ext cx="10756080" cy="846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4000" dirty="0"/>
              <a:t>Eighth rule</a:t>
            </a:r>
          </a:p>
        </p:txBody>
      </p:sp>
      <p:sp>
        <p:nvSpPr>
          <p:cNvPr id="93" name="CustomShape 3"/>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E874BCE-E543-463E-BDD6-C0D312182BF5}" type="slidenum">
              <a:rPr lang="en-US" sz="1200" b="0" strike="noStrike" spc="-1">
                <a:solidFill>
                  <a:srgbClr val="8B8B8B"/>
                </a:solidFill>
                <a:uFill>
                  <a:solidFill>
                    <a:srgbClr val="FFFFFF"/>
                  </a:solidFill>
                </a:uFill>
                <a:latin typeface="Calibri"/>
              </a:rPr>
              <a:t>11</a:t>
            </a:fld>
            <a:endParaRPr lang="en-US" sz="1200" b="0" strike="noStrike" spc="-1">
              <a:solidFill>
                <a:srgbClr val="000000"/>
              </a:solidFill>
              <a:uFill>
                <a:solidFill>
                  <a:srgbClr val="FFFFFF"/>
                </a:solidFill>
              </a:uFill>
              <a:latin typeface="Arial"/>
            </a:endParaRPr>
          </a:p>
        </p:txBody>
      </p:sp>
      <p:sp>
        <p:nvSpPr>
          <p:cNvPr id="98" name="CustomShape 7"/>
          <p:cNvSpPr/>
          <p:nvPr/>
        </p:nvSpPr>
        <p:spPr>
          <a:xfrm>
            <a:off x="1096942" y="1419413"/>
            <a:ext cx="10590233" cy="479565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dirty="0"/>
              <a:t>8. Practice makes perfect</a:t>
            </a:r>
          </a:p>
          <a:p>
            <a:endParaRPr lang="en-US" sz="2400" dirty="0"/>
          </a:p>
          <a:p>
            <a:r>
              <a:rPr lang="en-US" sz="2400" dirty="0"/>
              <a:t>Use toy datasets to practice a problem or analysis. </a:t>
            </a:r>
          </a:p>
          <a:p>
            <a:endParaRPr lang="en-US" sz="2400" dirty="0"/>
          </a:p>
          <a:p>
            <a:r>
              <a:rPr lang="en-US" sz="2400" dirty="0"/>
              <a:t>Biological data get big, fast. It’s hard to find the computational needle-in-a-haystack, so set yourself up to succeed by practicing in controlled environments with simpler examples.</a:t>
            </a:r>
            <a:r>
              <a:rPr lang="en-US" dirty="0"/>
              <a:t> </a:t>
            </a:r>
            <a:endParaRPr lang="en-US" sz="2400" dirty="0"/>
          </a:p>
        </p:txBody>
      </p:sp>
    </p:spTree>
    <p:extLst>
      <p:ext uri="{BB962C8B-B14F-4D97-AF65-F5344CB8AC3E}">
        <p14:creationId xmlns:p14="http://schemas.microsoft.com/office/powerpoint/2010/main" val="72879744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825480" y="190080"/>
            <a:ext cx="10756080" cy="846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4000" dirty="0"/>
              <a:t>Ninth rule</a:t>
            </a:r>
          </a:p>
        </p:txBody>
      </p:sp>
      <p:sp>
        <p:nvSpPr>
          <p:cNvPr id="93" name="CustomShape 3"/>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E874BCE-E543-463E-BDD6-C0D312182BF5}" type="slidenum">
              <a:rPr lang="en-US" sz="1200" b="0" strike="noStrike" spc="-1">
                <a:solidFill>
                  <a:srgbClr val="8B8B8B"/>
                </a:solidFill>
                <a:uFill>
                  <a:solidFill>
                    <a:srgbClr val="FFFFFF"/>
                  </a:solidFill>
                </a:uFill>
                <a:latin typeface="Calibri"/>
              </a:rPr>
              <a:t>12</a:t>
            </a:fld>
            <a:endParaRPr lang="en-US" sz="1200" b="0" strike="noStrike" spc="-1">
              <a:solidFill>
                <a:srgbClr val="000000"/>
              </a:solidFill>
              <a:uFill>
                <a:solidFill>
                  <a:srgbClr val="FFFFFF"/>
                </a:solidFill>
              </a:uFill>
              <a:latin typeface="Arial"/>
            </a:endParaRPr>
          </a:p>
        </p:txBody>
      </p:sp>
      <p:sp>
        <p:nvSpPr>
          <p:cNvPr id="98" name="CustomShape 7"/>
          <p:cNvSpPr/>
          <p:nvPr/>
        </p:nvSpPr>
        <p:spPr>
          <a:xfrm>
            <a:off x="1096942" y="1419413"/>
            <a:ext cx="10590233" cy="479565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dirty="0"/>
              <a:t>9. Teach yourself</a:t>
            </a:r>
          </a:p>
          <a:p>
            <a:endParaRPr lang="en-US" sz="2400" dirty="0"/>
          </a:p>
          <a:p>
            <a:r>
              <a:rPr lang="en-US" sz="2400" dirty="0"/>
              <a:t>Learning a new language can be frustrating. Just give yourself some time and empathy.</a:t>
            </a:r>
          </a:p>
          <a:p>
            <a:endParaRPr lang="en-US" sz="2400" dirty="0"/>
          </a:p>
          <a:p>
            <a:r>
              <a:rPr lang="en-US" sz="2400" dirty="0"/>
              <a:t>Take online tutorials.</a:t>
            </a:r>
          </a:p>
        </p:txBody>
      </p:sp>
    </p:spTree>
    <p:extLst>
      <p:ext uri="{BB962C8B-B14F-4D97-AF65-F5344CB8AC3E}">
        <p14:creationId xmlns:p14="http://schemas.microsoft.com/office/powerpoint/2010/main" val="415358595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825480" y="190080"/>
            <a:ext cx="10756080" cy="846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4000" dirty="0"/>
              <a:t>Tenth rule</a:t>
            </a:r>
          </a:p>
        </p:txBody>
      </p:sp>
      <p:sp>
        <p:nvSpPr>
          <p:cNvPr id="93" name="CustomShape 3"/>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E874BCE-E543-463E-BDD6-C0D312182BF5}" type="slidenum">
              <a:rPr lang="en-US" sz="1200" b="0" strike="noStrike" spc="-1">
                <a:solidFill>
                  <a:srgbClr val="8B8B8B"/>
                </a:solidFill>
                <a:uFill>
                  <a:solidFill>
                    <a:srgbClr val="FFFFFF"/>
                  </a:solidFill>
                </a:uFill>
                <a:latin typeface="Calibri"/>
              </a:rPr>
              <a:t>13</a:t>
            </a:fld>
            <a:endParaRPr lang="en-US" sz="1200" b="0" strike="noStrike" spc="-1">
              <a:solidFill>
                <a:srgbClr val="000000"/>
              </a:solidFill>
              <a:uFill>
                <a:solidFill>
                  <a:srgbClr val="FFFFFF"/>
                </a:solidFill>
              </a:uFill>
              <a:latin typeface="Arial"/>
            </a:endParaRPr>
          </a:p>
        </p:txBody>
      </p:sp>
      <p:sp>
        <p:nvSpPr>
          <p:cNvPr id="98" name="CustomShape 7"/>
          <p:cNvSpPr/>
          <p:nvPr/>
        </p:nvSpPr>
        <p:spPr>
          <a:xfrm>
            <a:off x="1096942" y="1419413"/>
            <a:ext cx="10590233" cy="479565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dirty="0"/>
              <a:t>10. Just write a code.</a:t>
            </a:r>
          </a:p>
          <a:p>
            <a:endParaRPr lang="en-US" sz="2400" dirty="0"/>
          </a:p>
          <a:p>
            <a:r>
              <a:rPr lang="en-US" sz="2400" dirty="0"/>
              <a:t>Programming can be intimidating, the most intimidating step is starting. So just start!</a:t>
            </a:r>
          </a:p>
        </p:txBody>
      </p:sp>
    </p:spTree>
    <p:extLst>
      <p:ext uri="{BB962C8B-B14F-4D97-AF65-F5344CB8AC3E}">
        <p14:creationId xmlns:p14="http://schemas.microsoft.com/office/powerpoint/2010/main" val="1859045093"/>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CustomShape 1"/>
          <p:cNvSpPr/>
          <p:nvPr/>
        </p:nvSpPr>
        <p:spPr>
          <a:xfrm>
            <a:off x="609480" y="84600"/>
            <a:ext cx="11581560" cy="962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lnSpc>
                <a:spcPct val="100000"/>
              </a:lnSpc>
            </a:pPr>
            <a:r>
              <a:rPr lang="en-US" sz="4400" b="0" strike="noStrike" spc="-1">
                <a:solidFill>
                  <a:srgbClr val="000000"/>
                </a:solidFill>
                <a:uFill>
                  <a:solidFill>
                    <a:srgbClr val="FFFFFF"/>
                  </a:solidFill>
                </a:uFill>
                <a:latin typeface="Arial"/>
              </a:rPr>
              <a:t>Today’s Instructor</a:t>
            </a:r>
          </a:p>
        </p:txBody>
      </p:sp>
      <p:sp>
        <p:nvSpPr>
          <p:cNvPr id="87" name="CustomShape 2"/>
          <p:cNvSpPr/>
          <p:nvPr/>
        </p:nvSpPr>
        <p:spPr>
          <a:xfrm>
            <a:off x="3915720" y="1600200"/>
            <a:ext cx="7927920" cy="4525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343080" indent="-342360">
              <a:lnSpc>
                <a:spcPct val="100000"/>
              </a:lnSpc>
              <a:spcBef>
                <a:spcPts val="641"/>
              </a:spcBef>
              <a:buClr>
                <a:srgbClr val="000000"/>
              </a:buClr>
              <a:buFont typeface="Arial"/>
              <a:buChar char="•"/>
            </a:pPr>
            <a:r>
              <a:rPr lang="en-US" sz="3200" b="0" strike="noStrike" spc="-1">
                <a:solidFill>
                  <a:srgbClr val="000000"/>
                </a:solidFill>
                <a:uFill>
                  <a:solidFill>
                    <a:srgbClr val="FFFFFF"/>
                  </a:solidFill>
                </a:uFill>
                <a:latin typeface="Arial"/>
              </a:rPr>
              <a:t>Bioinformatics and Computational Biosciences Branch (BCBB), Rocky Mountain Laboratories (RML), NIAID,</a:t>
            </a:r>
          </a:p>
          <a:p>
            <a:pPr marL="343080" indent="-342360">
              <a:lnSpc>
                <a:spcPct val="100000"/>
              </a:lnSpc>
              <a:spcBef>
                <a:spcPts val="641"/>
              </a:spcBef>
              <a:buClr>
                <a:srgbClr val="000000"/>
              </a:buClr>
              <a:buFont typeface="Arial"/>
              <a:buChar char="•"/>
            </a:pPr>
            <a:r>
              <a:rPr lang="en-US" sz="3200" b="0" strike="noStrike" spc="-1">
                <a:solidFill>
                  <a:srgbClr val="000000"/>
                </a:solidFill>
                <a:uFill>
                  <a:solidFill>
                    <a:srgbClr val="FFFFFF"/>
                  </a:solidFill>
                </a:uFill>
                <a:latin typeface="Arial"/>
              </a:rPr>
              <a:t>NIH, Hamilton, MT USA.</a:t>
            </a:r>
          </a:p>
          <a:p>
            <a:pPr marL="343080" indent="-342360">
              <a:lnSpc>
                <a:spcPct val="100000"/>
              </a:lnSpc>
              <a:spcBef>
                <a:spcPts val="641"/>
              </a:spcBef>
              <a:buClr>
                <a:srgbClr val="000000"/>
              </a:buClr>
              <a:buFont typeface="Arial"/>
              <a:buChar char="•"/>
            </a:pPr>
            <a:r>
              <a:rPr lang="en-US" sz="3200" b="0" strike="noStrike" spc="-1">
                <a:solidFill>
                  <a:srgbClr val="000000"/>
                </a:solidFill>
                <a:uFill>
                  <a:solidFill>
                    <a:srgbClr val="FFFFFF"/>
                  </a:solidFill>
                </a:uFill>
                <a:latin typeface="Arial"/>
              </a:rPr>
              <a:t>Contact our team via email: </a:t>
            </a:r>
          </a:p>
          <a:p>
            <a:pPr marL="743040" lvl="1" indent="-285120">
              <a:lnSpc>
                <a:spcPct val="100000"/>
              </a:lnSpc>
              <a:spcBef>
                <a:spcPts val="561"/>
              </a:spcBef>
              <a:buClr>
                <a:srgbClr val="000000"/>
              </a:buClr>
              <a:buFont typeface="Arial"/>
              <a:buChar char="–"/>
            </a:pPr>
            <a:r>
              <a:rPr lang="en-US" sz="2800" b="0" strike="noStrike" spc="-1">
                <a:solidFill>
                  <a:srgbClr val="000000"/>
                </a:solidFill>
                <a:uFill>
                  <a:solidFill>
                    <a:srgbClr val="FFFFFF"/>
                  </a:solidFill>
                </a:uFill>
                <a:latin typeface="Arial"/>
              </a:rPr>
              <a:t>Email: </a:t>
            </a:r>
            <a:r>
              <a:rPr lang="en-US" sz="2800" b="0" u="sng" strike="noStrike" spc="-1">
                <a:solidFill>
                  <a:srgbClr val="0000FF"/>
                </a:solidFill>
                <a:uFill>
                  <a:solidFill>
                    <a:srgbClr val="FFFFFF"/>
                  </a:solidFill>
                </a:uFill>
                <a:latin typeface="Arial"/>
                <a:hlinkClick r:id="rId2"/>
              </a:rPr>
              <a:t>ace@icermali.org</a:t>
            </a:r>
            <a:endParaRPr lang="en-US" sz="2800" b="0" strike="noStrike" spc="-1">
              <a:solidFill>
                <a:srgbClr val="000000"/>
              </a:solidFill>
              <a:uFill>
                <a:solidFill>
                  <a:srgbClr val="FFFFFF"/>
                </a:solidFill>
              </a:uFill>
              <a:latin typeface="Arial"/>
            </a:endParaRPr>
          </a:p>
          <a:p>
            <a:pPr marL="743040" lvl="1" indent="-285120">
              <a:lnSpc>
                <a:spcPct val="100000"/>
              </a:lnSpc>
              <a:spcBef>
                <a:spcPts val="561"/>
              </a:spcBef>
              <a:buClr>
                <a:srgbClr val="000000"/>
              </a:buClr>
              <a:buFont typeface="Arial"/>
              <a:buChar char="–"/>
            </a:pPr>
            <a:r>
              <a:rPr lang="en-US" sz="2800" b="0" strike="noStrike" spc="-1">
                <a:solidFill>
                  <a:srgbClr val="000000"/>
                </a:solidFill>
                <a:uFill>
                  <a:solidFill>
                    <a:srgbClr val="FFFFFF"/>
                  </a:solidFill>
                </a:uFill>
                <a:latin typeface="Arial"/>
              </a:rPr>
              <a:t>Listserv: </a:t>
            </a:r>
            <a:r>
              <a:rPr lang="en-US" sz="2800" b="0" u="sng" strike="noStrike" spc="-1">
                <a:solidFill>
                  <a:srgbClr val="0000FF"/>
                </a:solidFill>
                <a:uFill>
                  <a:solidFill>
                    <a:srgbClr val="FFFFFF"/>
                  </a:solidFill>
                </a:uFill>
                <a:latin typeface="Arial"/>
                <a:hlinkClick r:id="rId3"/>
              </a:rPr>
              <a:t>ACE-MALI-L@LIST.NIH.GOV</a:t>
            </a:r>
            <a:endParaRPr lang="en-US" sz="2800" b="0" strike="noStrike" spc="-1">
              <a:solidFill>
                <a:srgbClr val="000000"/>
              </a:solidFill>
              <a:uFill>
                <a:solidFill>
                  <a:srgbClr val="FFFFFF"/>
                </a:solidFill>
              </a:uFill>
              <a:latin typeface="Arial"/>
            </a:endParaRPr>
          </a:p>
          <a:p>
            <a:pPr marL="743040" lvl="1" indent="-285120">
              <a:lnSpc>
                <a:spcPct val="100000"/>
              </a:lnSpc>
              <a:spcBef>
                <a:spcPts val="561"/>
              </a:spcBef>
              <a:buClr>
                <a:srgbClr val="000000"/>
              </a:buClr>
              <a:buFont typeface="Arial"/>
              <a:buChar char="–"/>
            </a:pPr>
            <a:r>
              <a:rPr lang="en-US" sz="2800" b="0" strike="noStrike" spc="-1">
                <a:solidFill>
                  <a:srgbClr val="000000"/>
                </a:solidFill>
                <a:uFill>
                  <a:solidFill>
                    <a:srgbClr val="FFFFFF"/>
                  </a:solidFill>
                </a:uFill>
                <a:latin typeface="Arial"/>
              </a:rPr>
              <a:t>Instructor: </a:t>
            </a:r>
            <a:r>
              <a:rPr lang="en-US" sz="2800" b="0" u="sng" strike="noStrike" spc="-1">
                <a:solidFill>
                  <a:srgbClr val="0000FF"/>
                </a:solidFill>
                <a:uFill>
                  <a:solidFill>
                    <a:srgbClr val="FFFFFF"/>
                  </a:solidFill>
                </a:uFill>
                <a:latin typeface="Arial"/>
              </a:rPr>
              <a:t>amitava.roy@nih.gov</a:t>
            </a:r>
            <a:r>
              <a:rPr lang="en-US" sz="2800" b="0" strike="noStrike" spc="-1">
                <a:solidFill>
                  <a:srgbClr val="000000"/>
                </a:solidFill>
                <a:uFill>
                  <a:solidFill>
                    <a:srgbClr val="FFFFFF"/>
                  </a:solidFill>
                </a:uFill>
                <a:latin typeface="Arial"/>
              </a:rPr>
              <a:t> </a:t>
            </a:r>
          </a:p>
        </p:txBody>
      </p:sp>
      <p:sp>
        <p:nvSpPr>
          <p:cNvPr id="89" name="CustomShape 3"/>
          <p:cNvSpPr/>
          <p:nvPr/>
        </p:nvSpPr>
        <p:spPr>
          <a:xfrm>
            <a:off x="866880" y="4039560"/>
            <a:ext cx="3179160" cy="2283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uFill>
                  <a:solidFill>
                    <a:srgbClr val="FFFFFF"/>
                  </a:solidFill>
                </a:uFill>
                <a:latin typeface="Arial"/>
                <a:ea typeface="DejaVu Sans"/>
              </a:rPr>
              <a:t>Dr. Amitava Roy</a:t>
            </a:r>
            <a:r>
              <a:rPr lang="en-US" sz="1800" b="0" strike="noStrike" spc="-1">
                <a:solidFill>
                  <a:srgbClr val="000000"/>
                </a:solidFill>
                <a:uFill>
                  <a:solidFill>
                    <a:srgbClr val="FFFFFF"/>
                  </a:solidFill>
                </a:uFill>
                <a:latin typeface="Arial"/>
                <a:ea typeface="DejaVu Sans"/>
              </a:rPr>
              <a:t>, </a:t>
            </a:r>
            <a:endParaRPr lang="en-US" sz="1800" b="0" strike="noStrike" spc="-1">
              <a:solidFill>
                <a:srgbClr val="000000"/>
              </a:solidFill>
              <a:uFill>
                <a:solidFill>
                  <a:srgbClr val="FFFFFF"/>
                </a:solidFill>
              </a:uFill>
              <a:latin typeface="Arial"/>
            </a:endParaRPr>
          </a:p>
          <a:p>
            <a:pPr>
              <a:lnSpc>
                <a:spcPct val="100000"/>
              </a:lnSpc>
            </a:pPr>
            <a:r>
              <a:rPr lang="en-US" sz="1800" b="0" strike="noStrike" spc="-1">
                <a:solidFill>
                  <a:srgbClr val="000000"/>
                </a:solidFill>
                <a:uFill>
                  <a:solidFill>
                    <a:srgbClr val="FFFFFF"/>
                  </a:solidFill>
                </a:uFill>
                <a:latin typeface="Arial"/>
                <a:ea typeface="DejaVu Sans"/>
              </a:rPr>
              <a:t>Ph.D. in Physics</a:t>
            </a:r>
            <a:endParaRPr lang="en-US" sz="1800" b="0" strike="noStrike" spc="-1">
              <a:solidFill>
                <a:srgbClr val="000000"/>
              </a:solidFill>
              <a:uFill>
                <a:solidFill>
                  <a:srgbClr val="FFFFFF"/>
                </a:solidFill>
              </a:uFill>
              <a:latin typeface="Arial"/>
            </a:endParaRPr>
          </a:p>
          <a:p>
            <a:pPr>
              <a:lnSpc>
                <a:spcPct val="100000"/>
              </a:lnSpc>
            </a:pPr>
            <a:endParaRPr lang="en-US" sz="1800" b="0" strike="noStrike" spc="-1">
              <a:solidFill>
                <a:srgbClr val="000000"/>
              </a:solidFill>
              <a:uFill>
                <a:solidFill>
                  <a:srgbClr val="FFFFFF"/>
                </a:solidFill>
              </a:uFill>
              <a:latin typeface="Arial"/>
            </a:endParaRPr>
          </a:p>
          <a:p>
            <a:pPr>
              <a:lnSpc>
                <a:spcPct val="100000"/>
              </a:lnSpc>
            </a:pPr>
            <a:r>
              <a:rPr lang="en-US" sz="1800" b="0" strike="noStrike" spc="-1">
                <a:solidFill>
                  <a:srgbClr val="000000"/>
                </a:solidFill>
                <a:uFill>
                  <a:solidFill>
                    <a:srgbClr val="FFFFFF"/>
                  </a:solidFill>
                </a:uFill>
                <a:latin typeface="Arial"/>
                <a:ea typeface="DejaVu Sans"/>
              </a:rPr>
              <a:t>Ongoing Computational Biology projects:</a:t>
            </a:r>
            <a:endParaRPr lang="en-US" sz="1800" b="0" strike="noStrike" spc="-1">
              <a:solidFill>
                <a:srgbClr val="000000"/>
              </a:solidFill>
              <a:uFill>
                <a:solidFill>
                  <a:srgbClr val="FFFFFF"/>
                </a:solidFill>
              </a:uFill>
              <a:latin typeface="Arial"/>
            </a:endParaRPr>
          </a:p>
          <a:p>
            <a:pPr marL="285840" indent="-285120">
              <a:lnSpc>
                <a:spcPct val="100000"/>
              </a:lnSpc>
              <a:buClr>
                <a:srgbClr val="000000"/>
              </a:buClr>
              <a:buFont typeface="Arial"/>
              <a:buChar char="•"/>
            </a:pPr>
            <a:r>
              <a:rPr lang="en-US" sz="1800" b="0" strike="noStrike" spc="-1">
                <a:solidFill>
                  <a:srgbClr val="000000"/>
                </a:solidFill>
                <a:uFill>
                  <a:solidFill>
                    <a:srgbClr val="FFFFFF"/>
                  </a:solidFill>
                </a:uFill>
                <a:latin typeface="Arial"/>
                <a:ea typeface="DejaVu Sans"/>
              </a:rPr>
              <a:t>Vaccine development</a:t>
            </a:r>
            <a:endParaRPr lang="en-US" sz="1800" b="0" strike="noStrike" spc="-1">
              <a:solidFill>
                <a:srgbClr val="000000"/>
              </a:solidFill>
              <a:uFill>
                <a:solidFill>
                  <a:srgbClr val="FFFFFF"/>
                </a:solidFill>
              </a:uFill>
              <a:latin typeface="Arial"/>
            </a:endParaRPr>
          </a:p>
          <a:p>
            <a:pPr marL="285840" indent="-285120">
              <a:lnSpc>
                <a:spcPct val="100000"/>
              </a:lnSpc>
              <a:buClr>
                <a:srgbClr val="000000"/>
              </a:buClr>
              <a:buFont typeface="Arial"/>
              <a:buChar char="•"/>
            </a:pPr>
            <a:r>
              <a:rPr lang="en-US" sz="1800" b="0" strike="noStrike" spc="-1">
                <a:solidFill>
                  <a:srgbClr val="000000"/>
                </a:solidFill>
                <a:uFill>
                  <a:solidFill>
                    <a:srgbClr val="FFFFFF"/>
                  </a:solidFill>
                </a:uFill>
                <a:latin typeface="Arial"/>
                <a:ea typeface="DejaVu Sans"/>
              </a:rPr>
              <a:t>Structure determination of prion</a:t>
            </a:r>
            <a:endParaRPr lang="en-US" sz="1800" b="0" strike="noStrike" spc="-1">
              <a:solidFill>
                <a:srgbClr val="000000"/>
              </a:solidFill>
              <a:uFill>
                <a:solidFill>
                  <a:srgbClr val="FFFFFF"/>
                </a:solidFill>
              </a:uFill>
              <a:latin typeface="Arial"/>
            </a:endParaRPr>
          </a:p>
        </p:txBody>
      </p:sp>
      <p:sp>
        <p:nvSpPr>
          <p:cNvPr id="90" name="CustomShape 4"/>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86EA7408-7745-4C49-830F-40269CFE0018}" type="slidenum">
              <a:rPr lang="en-US" sz="1200" b="0" strike="noStrike" spc="-1">
                <a:solidFill>
                  <a:srgbClr val="8B8B8B"/>
                </a:solidFill>
                <a:uFill>
                  <a:solidFill>
                    <a:srgbClr val="FFFFFF"/>
                  </a:solidFill>
                </a:uFill>
                <a:latin typeface="Calibri"/>
              </a:rPr>
              <a:t>2</a:t>
            </a:fld>
            <a:endParaRPr lang="en-US" sz="1200" b="0" strike="noStrike" spc="-1">
              <a:solidFill>
                <a:srgbClr val="000000"/>
              </a:solidFill>
              <a:uFill>
                <a:solidFill>
                  <a:srgbClr val="FFFFFF"/>
                </a:solidFill>
              </a:uFill>
              <a:latin typeface="Arial"/>
            </a:endParaRPr>
          </a:p>
        </p:txBody>
      </p:sp>
      <p:pic>
        <p:nvPicPr>
          <p:cNvPr id="3" name="Picture 2">
            <a:extLst>
              <a:ext uri="{FF2B5EF4-FFF2-40B4-BE49-F238E27FC236}">
                <a16:creationId xmlns:a16="http://schemas.microsoft.com/office/drawing/2014/main" id="{76A1EFAB-10A7-D841-B91C-33BF37FCB2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6880" y="1394084"/>
            <a:ext cx="2902509" cy="2645475"/>
          </a:xfrm>
          <a:prstGeom prst="rect">
            <a:avLst/>
          </a:prstGeom>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825480" y="190080"/>
            <a:ext cx="10756080" cy="846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4000" dirty="0"/>
              <a:t>Wish it was true</a:t>
            </a:r>
          </a:p>
        </p:txBody>
      </p:sp>
      <p:sp>
        <p:nvSpPr>
          <p:cNvPr id="93" name="CustomShape 3"/>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E874BCE-E543-463E-BDD6-C0D312182BF5}" type="slidenum">
              <a:rPr lang="en-US" sz="1200" b="0" strike="noStrike" spc="-1">
                <a:solidFill>
                  <a:srgbClr val="8B8B8B"/>
                </a:solidFill>
                <a:uFill>
                  <a:solidFill>
                    <a:srgbClr val="FFFFFF"/>
                  </a:solidFill>
                </a:uFill>
                <a:latin typeface="Calibri"/>
              </a:rPr>
              <a:t>3</a:t>
            </a:fld>
            <a:endParaRPr lang="en-US" sz="1200" b="0" strike="noStrike" spc="-1">
              <a:solidFill>
                <a:srgbClr val="000000"/>
              </a:solidFill>
              <a:uFill>
                <a:solidFill>
                  <a:srgbClr val="FFFFFF"/>
                </a:solidFill>
              </a:uFill>
              <a:latin typeface="Arial"/>
            </a:endParaRPr>
          </a:p>
        </p:txBody>
      </p:sp>
      <p:pic>
        <p:nvPicPr>
          <p:cNvPr id="2" name="Picture 1">
            <a:extLst>
              <a:ext uri="{FF2B5EF4-FFF2-40B4-BE49-F238E27FC236}">
                <a16:creationId xmlns:a16="http://schemas.microsoft.com/office/drawing/2014/main" id="{A1934B0B-12F7-7941-9F78-B665E0DD3F9C}"/>
              </a:ext>
            </a:extLst>
          </p:cNvPr>
          <p:cNvPicPr>
            <a:picLocks noChangeAspect="1"/>
          </p:cNvPicPr>
          <p:nvPr/>
        </p:nvPicPr>
        <p:blipFill>
          <a:blip r:embed="rId2"/>
          <a:stretch>
            <a:fillRect/>
          </a:stretch>
        </p:blipFill>
        <p:spPr>
          <a:xfrm>
            <a:off x="3527425" y="1336675"/>
            <a:ext cx="4559300" cy="5140611"/>
          </a:xfrm>
          <a:prstGeom prst="rect">
            <a:avLst/>
          </a:prstGeom>
        </p:spPr>
      </p:pic>
      <p:sp>
        <p:nvSpPr>
          <p:cNvPr id="6" name="Rectangle 5">
            <a:extLst>
              <a:ext uri="{FF2B5EF4-FFF2-40B4-BE49-F238E27FC236}">
                <a16:creationId xmlns:a16="http://schemas.microsoft.com/office/drawing/2014/main" id="{0587DFE2-34DA-AD4D-A417-996C2D95D2D3}"/>
              </a:ext>
            </a:extLst>
          </p:cNvPr>
          <p:cNvSpPr/>
          <p:nvPr/>
        </p:nvSpPr>
        <p:spPr>
          <a:xfrm>
            <a:off x="4133015" y="6397674"/>
            <a:ext cx="7094539" cy="646331"/>
          </a:xfrm>
          <a:prstGeom prst="rect">
            <a:avLst/>
          </a:prstGeom>
        </p:spPr>
        <p:txBody>
          <a:bodyPr wrap="square">
            <a:spAutoFit/>
          </a:bodyPr>
          <a:lstStyle/>
          <a:p>
            <a:pPr fontAlgn="t"/>
            <a:r>
              <a:rPr lang="en-US" sz="1200" dirty="0" err="1">
                <a:solidFill>
                  <a:srgbClr val="000000"/>
                </a:solidFill>
                <a:latin typeface="arial" panose="020B0604020202020204" pitchFamily="34" charset="0"/>
              </a:rPr>
              <a:t>PLoS</a:t>
            </a:r>
            <a:r>
              <a:rPr lang="en-US" sz="1200" dirty="0">
                <a:solidFill>
                  <a:srgbClr val="000000"/>
                </a:solidFill>
                <a:latin typeface="arial" panose="020B0604020202020204" pitchFamily="34" charset="0"/>
              </a:rPr>
              <a:t> </a:t>
            </a:r>
            <a:r>
              <a:rPr lang="en-US" sz="1200" dirty="0" err="1">
                <a:solidFill>
                  <a:srgbClr val="000000"/>
                </a:solidFill>
                <a:latin typeface="arial" panose="020B0604020202020204" pitchFamily="34" charset="0"/>
              </a:rPr>
              <a:t>Comput</a:t>
            </a:r>
            <a:r>
              <a:rPr lang="en-US" sz="1200" dirty="0">
                <a:solidFill>
                  <a:srgbClr val="000000"/>
                </a:solidFill>
                <a:latin typeface="arial" panose="020B0604020202020204" pitchFamily="34" charset="0"/>
              </a:rPr>
              <a:t> Biol. 2018 Jan; 14(1): e1005871. Maureen A. Carey and Jason A. </a:t>
            </a:r>
            <a:r>
              <a:rPr lang="en-US" sz="1200" dirty="0" err="1">
                <a:solidFill>
                  <a:srgbClr val="000000"/>
                </a:solidFill>
                <a:latin typeface="arial" panose="020B0604020202020204" pitchFamily="34" charset="0"/>
              </a:rPr>
              <a:t>Papin</a:t>
            </a:r>
            <a:endParaRPr lang="en-US" sz="1200" dirty="0">
              <a:solidFill>
                <a:srgbClr val="000000"/>
              </a:solidFill>
              <a:latin typeface="arial" panose="020B0604020202020204" pitchFamily="34" charset="0"/>
            </a:endParaRPr>
          </a:p>
          <a:p>
            <a:pPr fontAlgn="t"/>
            <a:endParaRPr lang="en-US" sz="1200" dirty="0">
              <a:solidFill>
                <a:srgbClr val="000000"/>
              </a:solidFill>
              <a:latin typeface="arial" panose="020B0604020202020204" pitchFamily="34" charset="0"/>
            </a:endParaRPr>
          </a:p>
          <a:p>
            <a:pPr fontAlgn="t"/>
            <a:endParaRPr lang="en-US" sz="1200" dirty="0">
              <a:solidFill>
                <a:srgbClr val="000000"/>
              </a:solidFill>
              <a:latin typeface="arial" panose="020B0604020202020204" pitchFamily="34" charset="0"/>
            </a:endParaRPr>
          </a:p>
        </p:txBody>
      </p:sp>
    </p:spTree>
    <p:extLst>
      <p:ext uri="{BB962C8B-B14F-4D97-AF65-F5344CB8AC3E}">
        <p14:creationId xmlns:p14="http://schemas.microsoft.com/office/powerpoint/2010/main" val="2394553222"/>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825480" y="190080"/>
            <a:ext cx="10756080" cy="846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4000" dirty="0"/>
              <a:t>Ten simple rules for biologists</a:t>
            </a:r>
          </a:p>
        </p:txBody>
      </p:sp>
      <p:sp>
        <p:nvSpPr>
          <p:cNvPr id="93" name="CustomShape 3"/>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E874BCE-E543-463E-BDD6-C0D312182BF5}" type="slidenum">
              <a:rPr lang="en-US" sz="1200" b="0" strike="noStrike" spc="-1">
                <a:solidFill>
                  <a:srgbClr val="8B8B8B"/>
                </a:solidFill>
                <a:uFill>
                  <a:solidFill>
                    <a:srgbClr val="FFFFFF"/>
                  </a:solidFill>
                </a:uFill>
                <a:latin typeface="Calibri"/>
              </a:rPr>
              <a:t>4</a:t>
            </a:fld>
            <a:endParaRPr lang="en-US" sz="1200" b="0" strike="noStrike" spc="-1">
              <a:solidFill>
                <a:srgbClr val="000000"/>
              </a:solidFill>
              <a:uFill>
                <a:solidFill>
                  <a:srgbClr val="FFFFFF"/>
                </a:solidFill>
              </a:uFill>
              <a:latin typeface="Arial"/>
            </a:endParaRPr>
          </a:p>
        </p:txBody>
      </p:sp>
      <p:sp>
        <p:nvSpPr>
          <p:cNvPr id="98" name="CustomShape 7"/>
          <p:cNvSpPr/>
          <p:nvPr/>
        </p:nvSpPr>
        <p:spPr>
          <a:xfrm>
            <a:off x="1111229" y="1548000"/>
            <a:ext cx="10590233" cy="429558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marL="457200" indent="-457200">
              <a:lnSpc>
                <a:spcPct val="100000"/>
              </a:lnSpc>
              <a:spcBef>
                <a:spcPts val="641"/>
              </a:spcBef>
              <a:buAutoNum type="arabicPeriod"/>
            </a:pPr>
            <a:r>
              <a:rPr lang="en-US" sz="2400" b="0" strike="noStrike" spc="-1" dirty="0">
                <a:solidFill>
                  <a:srgbClr val="000000"/>
                </a:solidFill>
                <a:uFill>
                  <a:solidFill>
                    <a:srgbClr val="FFFFFF"/>
                  </a:solidFill>
                </a:uFill>
                <a:latin typeface="Arial"/>
              </a:rPr>
              <a:t>Begin with the end in mind</a:t>
            </a:r>
          </a:p>
          <a:p>
            <a:pPr>
              <a:lnSpc>
                <a:spcPct val="100000"/>
              </a:lnSpc>
              <a:spcBef>
                <a:spcPts val="641"/>
              </a:spcBef>
            </a:pPr>
            <a:r>
              <a:rPr lang="en-US" sz="2400" b="0" strike="noStrike" spc="-1" dirty="0">
                <a:solidFill>
                  <a:srgbClr val="000000"/>
                </a:solidFill>
                <a:uFill>
                  <a:solidFill>
                    <a:srgbClr val="FFFFFF"/>
                  </a:solidFill>
                </a:uFill>
                <a:latin typeface="Arial"/>
              </a:rPr>
              <a:t>      </a:t>
            </a:r>
          </a:p>
          <a:p>
            <a:pPr>
              <a:lnSpc>
                <a:spcPct val="100000"/>
              </a:lnSpc>
              <a:spcBef>
                <a:spcPts val="641"/>
              </a:spcBef>
            </a:pPr>
            <a:br>
              <a:rPr lang="en-US" sz="2400" dirty="0"/>
            </a:br>
            <a:r>
              <a:rPr lang="en-US" sz="2400" dirty="0"/>
              <a:t>When picking your first language, focus on your goal. </a:t>
            </a:r>
          </a:p>
          <a:p>
            <a:pPr>
              <a:lnSpc>
                <a:spcPct val="100000"/>
              </a:lnSpc>
              <a:spcBef>
                <a:spcPts val="641"/>
              </a:spcBef>
            </a:pPr>
            <a:r>
              <a:rPr lang="en-US" sz="2400" dirty="0"/>
              <a:t>Do you want to become a programmer? </a:t>
            </a:r>
          </a:p>
          <a:p>
            <a:pPr>
              <a:lnSpc>
                <a:spcPct val="100000"/>
              </a:lnSpc>
              <a:spcBef>
                <a:spcPts val="641"/>
              </a:spcBef>
            </a:pPr>
            <a:r>
              <a:rPr lang="en-US" sz="2400" dirty="0"/>
              <a:t>Do you want to design bioinformatic tools? </a:t>
            </a:r>
          </a:p>
          <a:p>
            <a:pPr>
              <a:lnSpc>
                <a:spcPct val="100000"/>
              </a:lnSpc>
              <a:spcBef>
                <a:spcPts val="641"/>
              </a:spcBef>
            </a:pPr>
            <a:r>
              <a:rPr lang="en-US" sz="2400" dirty="0"/>
              <a:t>Do you want to implement tools?</a:t>
            </a:r>
          </a:p>
          <a:p>
            <a:pPr>
              <a:lnSpc>
                <a:spcPct val="100000"/>
              </a:lnSpc>
              <a:spcBef>
                <a:spcPts val="641"/>
              </a:spcBef>
            </a:pPr>
            <a:r>
              <a:rPr lang="en-US" sz="2400" dirty="0"/>
              <a:t>Do you want to just get these data analyzed already? </a:t>
            </a:r>
          </a:p>
          <a:p>
            <a:pPr>
              <a:lnSpc>
                <a:spcPct val="100000"/>
              </a:lnSpc>
              <a:spcBef>
                <a:spcPts val="641"/>
              </a:spcBef>
            </a:pPr>
            <a:endParaRPr lang="en-US" dirty="0"/>
          </a:p>
          <a:p>
            <a:pPr>
              <a:lnSpc>
                <a:spcPct val="100000"/>
              </a:lnSpc>
              <a:spcBef>
                <a:spcPts val="641"/>
              </a:spcBef>
            </a:pPr>
            <a:r>
              <a:rPr lang="en-US" sz="2400" dirty="0"/>
              <a:t>Pick an approach and language that fits your long- and short-term goals.</a:t>
            </a:r>
            <a:endParaRPr lang="en-US" sz="24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825480" y="190080"/>
            <a:ext cx="10756080" cy="846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4000" dirty="0"/>
              <a:t>Second rule</a:t>
            </a:r>
          </a:p>
        </p:txBody>
      </p:sp>
      <p:sp>
        <p:nvSpPr>
          <p:cNvPr id="93" name="CustomShape 3"/>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E874BCE-E543-463E-BDD6-C0D312182BF5}" type="slidenum">
              <a:rPr lang="en-US" sz="1200" b="0" strike="noStrike" spc="-1">
                <a:solidFill>
                  <a:srgbClr val="8B8B8B"/>
                </a:solidFill>
                <a:uFill>
                  <a:solidFill>
                    <a:srgbClr val="FFFFFF"/>
                  </a:solidFill>
                </a:uFill>
                <a:latin typeface="Calibri"/>
              </a:rPr>
              <a:t>5</a:t>
            </a:fld>
            <a:endParaRPr lang="en-US" sz="1200" b="0" strike="noStrike" spc="-1">
              <a:solidFill>
                <a:srgbClr val="000000"/>
              </a:solidFill>
              <a:uFill>
                <a:solidFill>
                  <a:srgbClr val="FFFFFF"/>
                </a:solidFill>
              </a:uFill>
              <a:latin typeface="Arial"/>
            </a:endParaRPr>
          </a:p>
        </p:txBody>
      </p:sp>
      <p:sp>
        <p:nvSpPr>
          <p:cNvPr id="98" name="CustomShape 7"/>
          <p:cNvSpPr/>
          <p:nvPr/>
        </p:nvSpPr>
        <p:spPr>
          <a:xfrm>
            <a:off x="1096942" y="1419413"/>
            <a:ext cx="10590233" cy="429558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dirty="0"/>
              <a:t>2. Baby steps are steps</a:t>
            </a:r>
          </a:p>
          <a:p>
            <a:pPr>
              <a:lnSpc>
                <a:spcPct val="100000"/>
              </a:lnSpc>
              <a:spcBef>
                <a:spcPts val="641"/>
              </a:spcBef>
            </a:pPr>
            <a:r>
              <a:rPr lang="en-US" sz="2400" b="0" strike="noStrike" spc="-1" dirty="0">
                <a:solidFill>
                  <a:srgbClr val="000000"/>
                </a:solidFill>
                <a:uFill>
                  <a:solidFill>
                    <a:srgbClr val="FFFFFF"/>
                  </a:solidFill>
                </a:uFill>
                <a:latin typeface="Arial"/>
              </a:rPr>
              <a:t>      </a:t>
            </a:r>
          </a:p>
          <a:p>
            <a:pPr>
              <a:lnSpc>
                <a:spcPct val="100000"/>
              </a:lnSpc>
              <a:spcBef>
                <a:spcPts val="641"/>
              </a:spcBef>
            </a:pPr>
            <a:r>
              <a:rPr lang="en-US" sz="2400" dirty="0"/>
              <a:t>Analyzing omics data may sound challenging, but the individual steps do not: </a:t>
            </a:r>
          </a:p>
          <a:p>
            <a:pPr>
              <a:lnSpc>
                <a:spcPct val="100000"/>
              </a:lnSpc>
              <a:spcBef>
                <a:spcPts val="641"/>
              </a:spcBef>
            </a:pPr>
            <a:r>
              <a:rPr lang="en-US" sz="2400" dirty="0"/>
              <a:t>read your data, </a:t>
            </a:r>
          </a:p>
          <a:p>
            <a:pPr>
              <a:lnSpc>
                <a:spcPct val="100000"/>
              </a:lnSpc>
              <a:spcBef>
                <a:spcPts val="641"/>
              </a:spcBef>
            </a:pPr>
            <a:r>
              <a:rPr lang="en-US" sz="2400" dirty="0"/>
              <a:t>decide how to interpret missing values, </a:t>
            </a:r>
          </a:p>
          <a:p>
            <a:pPr>
              <a:lnSpc>
                <a:spcPct val="100000"/>
              </a:lnSpc>
              <a:spcBef>
                <a:spcPts val="641"/>
              </a:spcBef>
            </a:pPr>
            <a:r>
              <a:rPr lang="en-US" sz="2400" dirty="0"/>
              <a:t>scale as needed, </a:t>
            </a:r>
          </a:p>
          <a:p>
            <a:pPr>
              <a:lnSpc>
                <a:spcPct val="100000"/>
              </a:lnSpc>
              <a:spcBef>
                <a:spcPts val="641"/>
              </a:spcBef>
            </a:pPr>
            <a:r>
              <a:rPr lang="en-US" sz="2400" dirty="0"/>
              <a:t>identify comparison conditions, </a:t>
            </a:r>
          </a:p>
          <a:p>
            <a:pPr>
              <a:lnSpc>
                <a:spcPct val="100000"/>
              </a:lnSpc>
              <a:spcBef>
                <a:spcPts val="641"/>
              </a:spcBef>
            </a:pPr>
            <a:r>
              <a:rPr lang="en-US" sz="2400" dirty="0"/>
              <a:t>calculate significance, </a:t>
            </a:r>
          </a:p>
          <a:p>
            <a:pPr>
              <a:lnSpc>
                <a:spcPct val="100000"/>
              </a:lnSpc>
              <a:spcBef>
                <a:spcPts val="641"/>
              </a:spcBef>
            </a:pPr>
            <a:r>
              <a:rPr lang="en-US" sz="2400" dirty="0"/>
              <a:t>correct for multiple testing. </a:t>
            </a:r>
          </a:p>
          <a:p>
            <a:pPr>
              <a:lnSpc>
                <a:spcPct val="100000"/>
              </a:lnSpc>
              <a:spcBef>
                <a:spcPts val="641"/>
              </a:spcBef>
            </a:pPr>
            <a:endParaRPr lang="en-US" sz="2400" dirty="0"/>
          </a:p>
          <a:p>
            <a:pPr>
              <a:lnSpc>
                <a:spcPct val="100000"/>
              </a:lnSpc>
              <a:spcBef>
                <a:spcPts val="641"/>
              </a:spcBef>
            </a:pPr>
            <a:r>
              <a:rPr lang="en-US" sz="2400" dirty="0"/>
              <a:t>Break a large problem into modular tasks and implement one task at a time. Iteratively edit for efficiency, flow, and concise.</a:t>
            </a:r>
            <a:endParaRPr lang="en-US" sz="24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782273103"/>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825480" y="190080"/>
            <a:ext cx="10756080" cy="846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4000" dirty="0"/>
              <a:t>Third rule</a:t>
            </a:r>
          </a:p>
        </p:txBody>
      </p:sp>
      <p:sp>
        <p:nvSpPr>
          <p:cNvPr id="93" name="CustomShape 3"/>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E874BCE-E543-463E-BDD6-C0D312182BF5}" type="slidenum">
              <a:rPr lang="en-US" sz="1200" b="0" strike="noStrike" spc="-1">
                <a:solidFill>
                  <a:srgbClr val="8B8B8B"/>
                </a:solidFill>
                <a:uFill>
                  <a:solidFill>
                    <a:srgbClr val="FFFFFF"/>
                  </a:solidFill>
                </a:uFill>
                <a:latin typeface="Calibri"/>
              </a:rPr>
              <a:t>6</a:t>
            </a:fld>
            <a:endParaRPr lang="en-US" sz="1200" b="0" strike="noStrike" spc="-1">
              <a:solidFill>
                <a:srgbClr val="000000"/>
              </a:solidFill>
              <a:uFill>
                <a:solidFill>
                  <a:srgbClr val="FFFFFF"/>
                </a:solidFill>
              </a:uFill>
              <a:latin typeface="Arial"/>
            </a:endParaRPr>
          </a:p>
        </p:txBody>
      </p:sp>
      <p:sp>
        <p:nvSpPr>
          <p:cNvPr id="98" name="CustomShape 7"/>
          <p:cNvSpPr/>
          <p:nvPr/>
        </p:nvSpPr>
        <p:spPr>
          <a:xfrm>
            <a:off x="1096942" y="1419413"/>
            <a:ext cx="10590233" cy="429558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dirty="0"/>
              <a:t>3. Immersion is the best learning tool</a:t>
            </a:r>
          </a:p>
          <a:p>
            <a:endParaRPr lang="en-US" sz="2400" dirty="0"/>
          </a:p>
          <a:p>
            <a:pPr>
              <a:lnSpc>
                <a:spcPct val="100000"/>
              </a:lnSpc>
              <a:spcBef>
                <a:spcPts val="641"/>
              </a:spcBef>
            </a:pPr>
            <a:r>
              <a:rPr lang="en-US" sz="2400" dirty="0"/>
              <a:t>Don’t stitch together an analysis by switching between or among languages and/or point and click environments.</a:t>
            </a:r>
          </a:p>
          <a:p>
            <a:pPr>
              <a:lnSpc>
                <a:spcPct val="100000"/>
              </a:lnSpc>
              <a:spcBef>
                <a:spcPts val="641"/>
              </a:spcBef>
            </a:pPr>
            <a:r>
              <a:rPr lang="en-US" sz="2000" dirty="0"/>
              <a:t>Excel automatically determines how to read text. If the import process “misreads” your data (e.g., blank cells are not read as blank or “NA,”. However, these problems can be fixed by correctly reading the data and by understanding the language’s data structures.</a:t>
            </a:r>
          </a:p>
          <a:p>
            <a:pPr>
              <a:lnSpc>
                <a:spcPct val="100000"/>
              </a:lnSpc>
              <a:spcBef>
                <a:spcPts val="641"/>
              </a:spcBef>
            </a:pPr>
            <a:endParaRPr lang="en-US" sz="2400" dirty="0"/>
          </a:p>
          <a:p>
            <a:pPr>
              <a:lnSpc>
                <a:spcPct val="100000"/>
              </a:lnSpc>
              <a:spcBef>
                <a:spcPts val="641"/>
              </a:spcBef>
            </a:pPr>
            <a:r>
              <a:rPr lang="en-US" sz="2400" dirty="0"/>
              <a:t>If tasks that are not well suited to the language, it may be helpful to pick up another language (see Rule 1). </a:t>
            </a:r>
          </a:p>
          <a:p>
            <a:pPr>
              <a:lnSpc>
                <a:spcPct val="100000"/>
              </a:lnSpc>
              <a:spcBef>
                <a:spcPts val="641"/>
              </a:spcBef>
            </a:pPr>
            <a:r>
              <a:rPr lang="en-US" sz="2000" dirty="0"/>
              <a:t>Understanding one language will make it easier to learn a second. Until then, however, focus on immersion to learn.</a:t>
            </a:r>
          </a:p>
          <a:p>
            <a:pPr>
              <a:lnSpc>
                <a:spcPct val="100000"/>
              </a:lnSpc>
              <a:spcBef>
                <a:spcPts val="641"/>
              </a:spcBef>
            </a:pPr>
            <a:endParaRPr lang="en-US" sz="24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311066027"/>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825480" y="190080"/>
            <a:ext cx="10756080" cy="846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4000" dirty="0"/>
              <a:t>Fourth rule</a:t>
            </a:r>
          </a:p>
        </p:txBody>
      </p:sp>
      <p:sp>
        <p:nvSpPr>
          <p:cNvPr id="93" name="CustomShape 3"/>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E874BCE-E543-463E-BDD6-C0D312182BF5}" type="slidenum">
              <a:rPr lang="en-US" sz="1200" b="0" strike="noStrike" spc="-1">
                <a:solidFill>
                  <a:srgbClr val="8B8B8B"/>
                </a:solidFill>
                <a:uFill>
                  <a:solidFill>
                    <a:srgbClr val="FFFFFF"/>
                  </a:solidFill>
                </a:uFill>
                <a:latin typeface="Calibri"/>
              </a:rPr>
              <a:t>7</a:t>
            </a:fld>
            <a:endParaRPr lang="en-US" sz="1200" b="0" strike="noStrike" spc="-1">
              <a:solidFill>
                <a:srgbClr val="000000"/>
              </a:solidFill>
              <a:uFill>
                <a:solidFill>
                  <a:srgbClr val="FFFFFF"/>
                </a:solidFill>
              </a:uFill>
              <a:latin typeface="Arial"/>
            </a:endParaRPr>
          </a:p>
        </p:txBody>
      </p:sp>
      <p:sp>
        <p:nvSpPr>
          <p:cNvPr id="98" name="CustomShape 7"/>
          <p:cNvSpPr/>
          <p:nvPr/>
        </p:nvSpPr>
        <p:spPr>
          <a:xfrm>
            <a:off x="1096942" y="1419413"/>
            <a:ext cx="10590233" cy="429558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dirty="0"/>
              <a:t>4. Find help</a:t>
            </a:r>
          </a:p>
          <a:p>
            <a:endParaRPr lang="en-US" sz="2400" dirty="0"/>
          </a:p>
          <a:p>
            <a:pPr>
              <a:lnSpc>
                <a:spcPct val="100000"/>
              </a:lnSpc>
              <a:spcBef>
                <a:spcPts val="641"/>
              </a:spcBef>
            </a:pPr>
            <a:r>
              <a:rPr lang="en-US" dirty="0"/>
              <a:t>There are numerous online resources: tutorials, documentation, and sites intended for community Q and A (</a:t>
            </a:r>
            <a:r>
              <a:rPr lang="en-US" dirty="0" err="1"/>
              <a:t>StackOverflow</a:t>
            </a:r>
            <a:r>
              <a:rPr lang="en-US" dirty="0"/>
              <a:t>, </a:t>
            </a:r>
            <a:r>
              <a:rPr lang="en-US" dirty="0" err="1"/>
              <a:t>StackExchange</a:t>
            </a:r>
            <a:r>
              <a:rPr lang="en-US" dirty="0"/>
              <a:t>, </a:t>
            </a:r>
            <a:r>
              <a:rPr lang="en-US" dirty="0" err="1"/>
              <a:t>Biostars</a:t>
            </a:r>
            <a:r>
              <a:rPr lang="en-US" dirty="0"/>
              <a:t>, etc.), but nothing replaces a friend or colleague’s help. </a:t>
            </a:r>
          </a:p>
          <a:p>
            <a:pPr>
              <a:lnSpc>
                <a:spcPct val="100000"/>
              </a:lnSpc>
              <a:spcBef>
                <a:spcPts val="641"/>
              </a:spcBef>
            </a:pPr>
            <a:endParaRPr lang="en-US" dirty="0"/>
          </a:p>
          <a:p>
            <a:pPr>
              <a:lnSpc>
                <a:spcPct val="100000"/>
              </a:lnSpc>
              <a:spcBef>
                <a:spcPts val="641"/>
              </a:spcBef>
            </a:pPr>
            <a:r>
              <a:rPr lang="en-US" dirty="0"/>
              <a:t>Find a community of programmers, ranging from beginning to experienced users, to ask for help. </a:t>
            </a:r>
            <a:endParaRPr lang="en-US" sz="24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871316357"/>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825480" y="190080"/>
            <a:ext cx="10756080" cy="846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4000" dirty="0"/>
              <a:t>Fifth rule</a:t>
            </a:r>
          </a:p>
        </p:txBody>
      </p:sp>
      <p:sp>
        <p:nvSpPr>
          <p:cNvPr id="93" name="CustomShape 3"/>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E874BCE-E543-463E-BDD6-C0D312182BF5}" type="slidenum">
              <a:rPr lang="en-US" sz="1200" b="0" strike="noStrike" spc="-1">
                <a:solidFill>
                  <a:srgbClr val="8B8B8B"/>
                </a:solidFill>
                <a:uFill>
                  <a:solidFill>
                    <a:srgbClr val="FFFFFF"/>
                  </a:solidFill>
                </a:uFill>
                <a:latin typeface="Calibri"/>
              </a:rPr>
              <a:t>8</a:t>
            </a:fld>
            <a:endParaRPr lang="en-US" sz="1200" b="0" strike="noStrike" spc="-1">
              <a:solidFill>
                <a:srgbClr val="000000"/>
              </a:solidFill>
              <a:uFill>
                <a:solidFill>
                  <a:srgbClr val="FFFFFF"/>
                </a:solidFill>
              </a:uFill>
              <a:latin typeface="Arial"/>
            </a:endParaRPr>
          </a:p>
        </p:txBody>
      </p:sp>
      <p:sp>
        <p:nvSpPr>
          <p:cNvPr id="98" name="CustomShape 7"/>
          <p:cNvSpPr/>
          <p:nvPr/>
        </p:nvSpPr>
        <p:spPr>
          <a:xfrm>
            <a:off x="1096942" y="1419413"/>
            <a:ext cx="9047183" cy="1395225"/>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dirty="0"/>
              <a:t>5. Ask the right question - debugging</a:t>
            </a:r>
          </a:p>
          <a:p>
            <a:endParaRPr lang="en-US" sz="2400" dirty="0"/>
          </a:p>
          <a:p>
            <a:r>
              <a:rPr lang="en-US" sz="2400" dirty="0"/>
              <a:t>Debug early with simple codes.</a:t>
            </a:r>
          </a:p>
        </p:txBody>
      </p:sp>
      <p:pic>
        <p:nvPicPr>
          <p:cNvPr id="4" name="Picture 3">
            <a:extLst>
              <a:ext uri="{FF2B5EF4-FFF2-40B4-BE49-F238E27FC236}">
                <a16:creationId xmlns:a16="http://schemas.microsoft.com/office/drawing/2014/main" id="{61C20A7B-0B0F-F349-A2C4-08D0E95E6817}"/>
              </a:ext>
            </a:extLst>
          </p:cNvPr>
          <p:cNvPicPr>
            <a:picLocks noChangeAspect="1"/>
          </p:cNvPicPr>
          <p:nvPr/>
        </p:nvPicPr>
        <p:blipFill>
          <a:blip r:embed="rId2"/>
          <a:stretch>
            <a:fillRect/>
          </a:stretch>
        </p:blipFill>
        <p:spPr>
          <a:xfrm>
            <a:off x="2806700" y="2511810"/>
            <a:ext cx="6731120" cy="3617527"/>
          </a:xfrm>
          <a:prstGeom prst="rect">
            <a:avLst/>
          </a:prstGeom>
        </p:spPr>
      </p:pic>
      <p:sp>
        <p:nvSpPr>
          <p:cNvPr id="6" name="Rectangle 5">
            <a:extLst>
              <a:ext uri="{FF2B5EF4-FFF2-40B4-BE49-F238E27FC236}">
                <a16:creationId xmlns:a16="http://schemas.microsoft.com/office/drawing/2014/main" id="{6F0EA244-58B0-074B-846C-B4C9FDE97636}"/>
              </a:ext>
            </a:extLst>
          </p:cNvPr>
          <p:cNvSpPr/>
          <p:nvPr/>
        </p:nvSpPr>
        <p:spPr>
          <a:xfrm>
            <a:off x="5190290" y="6076218"/>
            <a:ext cx="7094539" cy="646331"/>
          </a:xfrm>
          <a:prstGeom prst="rect">
            <a:avLst/>
          </a:prstGeom>
        </p:spPr>
        <p:txBody>
          <a:bodyPr wrap="square">
            <a:spAutoFit/>
          </a:bodyPr>
          <a:lstStyle/>
          <a:p>
            <a:pPr fontAlgn="t"/>
            <a:r>
              <a:rPr lang="en-US" sz="1200" dirty="0" err="1">
                <a:solidFill>
                  <a:srgbClr val="000000"/>
                </a:solidFill>
                <a:latin typeface="arial" panose="020B0604020202020204" pitchFamily="34" charset="0"/>
              </a:rPr>
              <a:t>PLoS</a:t>
            </a:r>
            <a:r>
              <a:rPr lang="en-US" sz="1200" dirty="0">
                <a:solidFill>
                  <a:srgbClr val="000000"/>
                </a:solidFill>
                <a:latin typeface="arial" panose="020B0604020202020204" pitchFamily="34" charset="0"/>
              </a:rPr>
              <a:t> </a:t>
            </a:r>
            <a:r>
              <a:rPr lang="en-US" sz="1200" dirty="0" err="1">
                <a:solidFill>
                  <a:srgbClr val="000000"/>
                </a:solidFill>
                <a:latin typeface="arial" panose="020B0604020202020204" pitchFamily="34" charset="0"/>
              </a:rPr>
              <a:t>Comput</a:t>
            </a:r>
            <a:r>
              <a:rPr lang="en-US" sz="1200" dirty="0">
                <a:solidFill>
                  <a:srgbClr val="000000"/>
                </a:solidFill>
                <a:latin typeface="arial" panose="020B0604020202020204" pitchFamily="34" charset="0"/>
              </a:rPr>
              <a:t> Biol. 2018 Jan; 14(1): e1005871. Maureen A. Carey and Jason A. </a:t>
            </a:r>
            <a:r>
              <a:rPr lang="en-US" sz="1200" dirty="0" err="1">
                <a:solidFill>
                  <a:srgbClr val="000000"/>
                </a:solidFill>
                <a:latin typeface="arial" panose="020B0604020202020204" pitchFamily="34" charset="0"/>
              </a:rPr>
              <a:t>Papin</a:t>
            </a:r>
            <a:endParaRPr lang="en-US" sz="1200" dirty="0">
              <a:solidFill>
                <a:srgbClr val="000000"/>
              </a:solidFill>
              <a:latin typeface="arial" panose="020B0604020202020204" pitchFamily="34" charset="0"/>
            </a:endParaRPr>
          </a:p>
          <a:p>
            <a:pPr fontAlgn="t"/>
            <a:endParaRPr lang="en-US" sz="1200" dirty="0">
              <a:solidFill>
                <a:srgbClr val="000000"/>
              </a:solidFill>
              <a:latin typeface="arial" panose="020B0604020202020204" pitchFamily="34" charset="0"/>
            </a:endParaRPr>
          </a:p>
          <a:p>
            <a:pPr fontAlgn="t"/>
            <a:endParaRPr lang="en-US" sz="1200" dirty="0">
              <a:solidFill>
                <a:srgbClr val="000000"/>
              </a:solidFill>
              <a:latin typeface="arial" panose="020B0604020202020204" pitchFamily="34" charset="0"/>
            </a:endParaRPr>
          </a:p>
        </p:txBody>
      </p:sp>
    </p:spTree>
    <p:extLst>
      <p:ext uri="{BB962C8B-B14F-4D97-AF65-F5344CB8AC3E}">
        <p14:creationId xmlns:p14="http://schemas.microsoft.com/office/powerpoint/2010/main" val="2159985900"/>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825480" y="190080"/>
            <a:ext cx="10756080" cy="846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ctr"/>
            <a:r>
              <a:rPr lang="en-US" sz="4000" dirty="0"/>
              <a:t>Sixth rule</a:t>
            </a:r>
          </a:p>
        </p:txBody>
      </p:sp>
      <p:sp>
        <p:nvSpPr>
          <p:cNvPr id="93" name="CustomShape 3"/>
          <p:cNvSpPr/>
          <p:nvPr/>
        </p:nvSpPr>
        <p:spPr>
          <a:xfrm>
            <a:off x="8737560" y="6356520"/>
            <a:ext cx="284400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lstStyle/>
          <a:p>
            <a:pPr algn="r">
              <a:lnSpc>
                <a:spcPct val="100000"/>
              </a:lnSpc>
            </a:pPr>
            <a:fld id="{AE874BCE-E543-463E-BDD6-C0D312182BF5}" type="slidenum">
              <a:rPr lang="en-US" sz="1200" b="0" strike="noStrike" spc="-1">
                <a:solidFill>
                  <a:srgbClr val="8B8B8B"/>
                </a:solidFill>
                <a:uFill>
                  <a:solidFill>
                    <a:srgbClr val="FFFFFF"/>
                  </a:solidFill>
                </a:uFill>
                <a:latin typeface="Calibri"/>
              </a:rPr>
              <a:t>9</a:t>
            </a:fld>
            <a:endParaRPr lang="en-US" sz="1200" b="0" strike="noStrike" spc="-1">
              <a:solidFill>
                <a:srgbClr val="000000"/>
              </a:solidFill>
              <a:uFill>
                <a:solidFill>
                  <a:srgbClr val="FFFFFF"/>
                </a:solidFill>
              </a:uFill>
              <a:latin typeface="Arial"/>
            </a:endParaRPr>
          </a:p>
        </p:txBody>
      </p:sp>
      <p:sp>
        <p:nvSpPr>
          <p:cNvPr id="98" name="CustomShape 7"/>
          <p:cNvSpPr/>
          <p:nvPr/>
        </p:nvSpPr>
        <p:spPr>
          <a:xfrm>
            <a:off x="1096942" y="1419413"/>
            <a:ext cx="10590233" cy="479565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2400" dirty="0"/>
              <a:t>6. Don’t reinvent the wheel</a:t>
            </a:r>
          </a:p>
          <a:p>
            <a:endParaRPr lang="en-US" sz="2400" dirty="0"/>
          </a:p>
          <a:p>
            <a:r>
              <a:rPr lang="en-US" sz="2200" dirty="0"/>
              <a:t>Copy-and-paste is your friend. Provide credit if appropriate (i.e., comment “adapted from so-n-so’s X script”) or necessary (e.g., read through details on software licenses).</a:t>
            </a:r>
          </a:p>
          <a:p>
            <a:endParaRPr lang="en-US" sz="2400" dirty="0"/>
          </a:p>
          <a:p>
            <a:r>
              <a:rPr lang="en-US" dirty="0"/>
              <a:t>Use all resources available to you – </a:t>
            </a:r>
          </a:p>
          <a:p>
            <a:r>
              <a:rPr lang="en-US" dirty="0"/>
              <a:t>online tutorials, </a:t>
            </a:r>
          </a:p>
          <a:p>
            <a:r>
              <a:rPr lang="en-US" dirty="0"/>
              <a:t>examples in the language’s documentation, </a:t>
            </a:r>
          </a:p>
          <a:p>
            <a:r>
              <a:rPr lang="en-US" dirty="0"/>
              <a:t>published code, </a:t>
            </a:r>
          </a:p>
          <a:p>
            <a:r>
              <a:rPr lang="en-US" dirty="0"/>
              <a:t>code your colleague/classmate shared, and, </a:t>
            </a:r>
          </a:p>
          <a:p>
            <a:r>
              <a:rPr lang="en-US" dirty="0"/>
              <a:t>yes, your own work. Copy-and-paste is your friend. </a:t>
            </a:r>
          </a:p>
          <a:p>
            <a:endParaRPr lang="en-US" dirty="0"/>
          </a:p>
          <a:p>
            <a:r>
              <a:rPr lang="en-US" dirty="0"/>
              <a:t>Document your scripts by commenting in notes to yourself so that you can use old code as a template for future work. </a:t>
            </a:r>
            <a:endParaRPr lang="en-US" sz="2400" dirty="0"/>
          </a:p>
        </p:txBody>
      </p:sp>
    </p:spTree>
    <p:extLst>
      <p:ext uri="{BB962C8B-B14F-4D97-AF65-F5344CB8AC3E}">
        <p14:creationId xmlns:p14="http://schemas.microsoft.com/office/powerpoint/2010/main" val="1742519449"/>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2436</TotalTime>
  <Words>659</Words>
  <Application>Microsoft Macintosh PowerPoint</Application>
  <PresentationFormat>Widescreen</PresentationFormat>
  <Paragraphs>109</Paragraphs>
  <Slides>13</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13</vt:i4>
      </vt:variant>
    </vt:vector>
  </HeadingPairs>
  <TitlesOfParts>
    <vt:vector size="22" baseType="lpstr">
      <vt:lpstr>Arial</vt:lpstr>
      <vt:lpstr>Arial</vt:lpstr>
      <vt:lpstr>Calibri</vt:lpstr>
      <vt:lpstr>DejaVu Sans</vt:lpstr>
      <vt:lpstr>Symbol</vt:lpstr>
      <vt:lpstr>Times New Roman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NIH</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Karlynn Noble;meghan.coakley@nih.gov</dc:creator>
  <dc:description/>
  <cp:lastModifiedBy>Roy, Amitava (NIH/NIAID) [C]</cp:lastModifiedBy>
  <cp:revision>170</cp:revision>
  <cp:lastPrinted>2015-05-28T13:25:58Z</cp:lastPrinted>
  <dcterms:created xsi:type="dcterms:W3CDTF">2015-04-15T14:43:01Z</dcterms:created>
  <dcterms:modified xsi:type="dcterms:W3CDTF">2018-08-26T15:46:34Z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16.0015</vt:lpwstr>
  </property>
  <property fmtid="{D5CDD505-2E9C-101B-9397-08002B2CF9AE}" pid="3" name="Company">
    <vt:lpwstr>NIH</vt:lpwstr>
  </property>
  <property fmtid="{D5CDD505-2E9C-101B-9397-08002B2CF9AE}" pid="4" name="ContentTypeId">
    <vt:lpwstr>0x0101001FD97383875710458463EDA0E89A10EA</vt:lpwstr>
  </property>
  <property fmtid="{D5CDD505-2E9C-101B-9397-08002B2CF9AE}" pid="5" name="HiddenSlides">
    <vt:i4>0</vt:i4>
  </property>
  <property fmtid="{D5CDD505-2E9C-101B-9397-08002B2CF9AE}" pid="6" name="HyperlinksChanged">
    <vt:bool>false</vt:bool>
  </property>
  <property fmtid="{D5CDD505-2E9C-101B-9397-08002B2CF9AE}" pid="7" name="LinksUpToDate">
    <vt:bool>false</vt:bool>
  </property>
  <property fmtid="{D5CDD505-2E9C-101B-9397-08002B2CF9AE}" pid="8" name="MMClips">
    <vt:i4>0</vt:i4>
  </property>
  <property fmtid="{D5CDD505-2E9C-101B-9397-08002B2CF9AE}" pid="9" name="Notes">
    <vt:i4>1</vt:i4>
  </property>
  <property fmtid="{D5CDD505-2E9C-101B-9397-08002B2CF9AE}" pid="10" name="PresentationFormat">
    <vt:lpwstr>Widescreen</vt:lpwstr>
  </property>
  <property fmtid="{D5CDD505-2E9C-101B-9397-08002B2CF9AE}" pid="11" name="ScaleCrop">
    <vt:bool>false</vt:bool>
  </property>
  <property fmtid="{D5CDD505-2E9C-101B-9397-08002B2CF9AE}" pid="12" name="ShareDoc">
    <vt:bool>false</vt:bool>
  </property>
  <property fmtid="{D5CDD505-2E9C-101B-9397-08002B2CF9AE}" pid="13" name="Slides">
    <vt:i4>4</vt:i4>
  </property>
</Properties>
</file>